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83D"/>
    <a:srgbClr val="E2D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napToObjects="1">
      <p:cViewPr>
        <p:scale>
          <a:sx n="125" d="100"/>
          <a:sy n="125" d="100"/>
        </p:scale>
        <p:origin x="65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42AE7-B596-3B44-9B8E-20CBB7A9D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DCDD0A-ECDC-5C4A-99A8-C2877CE8F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B6A406-1D36-2744-B37E-20B1E1A9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0D92F3-1596-D247-B63A-340C227F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36D19D-FC86-2C48-A4A0-BC36ACA9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20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2C154C-136C-0947-90EA-43BE80FF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236A92-F1F0-CD44-A4B1-96360E6ED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0B17C0-10D0-C64E-9742-6F399D70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288A5-7A62-5148-BA67-C7AFB5FA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5716AD-FAD7-7044-B472-36575B94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06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5ED326-F094-5347-A059-3261DEF1E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C0879D-5188-FA4C-AF25-B05EEEBAA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E7FD72-9B95-524C-9DBE-44E62FF5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D44EB3-790A-DE48-9E74-0889BD6A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A8FF1-EDFA-0245-B448-A0DEE2B9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88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56F9F-8262-7542-9638-B20B20B1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230D80-E0A7-3E4D-85E4-D2747C3C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7C89CA-D924-374B-A985-3EF92187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117AFC-19C2-AB48-8A6F-E82C1DAF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15917F-2D74-C048-BC34-15156AB9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31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C9D2C-F176-144B-AD6B-DFDB0304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956021-9796-0E4E-9EDE-3E1A56D8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9F665B-A461-294E-B282-25072AA06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B427C3-071C-EB4F-8730-CE7A21FB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5F6E2-0ABC-024F-90D9-2A09763C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74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2FBD2-57CF-AB43-BD7D-A225A9F42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9167B7-CE43-FF44-B70B-A02C216EE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DA1A6B-5387-AF4F-AD9D-9DAD51697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462E03-748C-554A-87F4-A5D4F568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2854EA-A139-0B4B-A5F3-1D652ACA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951845-16DE-204D-BE8D-0B5443AF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1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34A1E-353F-3D40-A9BD-1036E782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AAD6E8-DC37-5B48-9A52-7960E5891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28182A-727E-AC47-B526-68A83778D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46B63C-7A8D-B947-BA1A-E6676B7F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136423-5022-6744-8CC4-8D8109507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B40699-BCC4-6540-8104-53DC7F31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7AA66B-123F-9D4D-806F-FA2AFC85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6DA1A02-A240-434D-82C4-33C9D30C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67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89698-CA65-1F45-AD14-F7BC562B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8F6A44-7385-0749-86CA-C89872E7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DE5A08-CDC8-5742-B292-D749B489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A2ABCB-EEEC-C148-8E41-0CA61022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935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D25973F-E31E-C646-826B-154DACA9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AC1C4E-14DF-D643-AA00-7B25720F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66DBFD-66B6-084D-8004-6CAF5EC0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43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4AFA5-FC69-8940-A52C-856254FE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E1A0CA-8497-5C48-BEA1-1CC8383B7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B2600B-6BBE-644D-8B66-362E9B9A8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56E42D-EA61-8C45-A358-AA5B8138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764F6A-5E7A-4444-A32B-DEE90694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5612F0-BB1F-374E-BB6D-276ED36D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23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68ACA-5AE9-C947-B3B7-CED39263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42543EF-00FE-FC4F-8093-BCC879885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35B8A3-A142-4049-95F3-9CC7C8A0B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B04589-67FF-AB4C-93B1-5AC7804D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BEF3F3-8C28-3D42-AEAA-8050CBD2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EBFF7-5237-6741-82B2-3920F2E1D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34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61FD4-13B4-F340-918A-EAACF0B9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424EEE-8065-7C4D-AC85-B005F5ED4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33A4FB-215B-3C42-BB56-428C1FEA2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BBDB7-B098-DD4B-B8D9-98222301FE80}" type="datetimeFigureOut">
              <a:rPr lang="ru-RU" smtClean="0"/>
              <a:t>10.05.2021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2612E0-A960-2E4B-A748-C159A7208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4BD911-2DE1-9B42-84E0-F8CDB244D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DCBE8-7FB9-034E-A7A3-E0378D3752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F1CEED-8F26-C547-A98A-C99028233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814D8-B0AB-9848-9628-DC6CED56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076" y="4951563"/>
            <a:ext cx="5014920" cy="1016145"/>
          </a:xfrm>
        </p:spPr>
        <p:txBody>
          <a:bodyPr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POLYALARM</a:t>
            </a:r>
            <a:endParaRPr lang="ru-RU" dirty="0">
              <a:ln>
                <a:solidFill>
                  <a:schemeClr val="bg1"/>
                </a:solidFill>
              </a:ln>
              <a:noFill/>
              <a:latin typeface="Resist Sans Display Medium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F72059-DC1B-974E-BB29-AE33C040A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8624" y="2611474"/>
            <a:ext cx="3624298" cy="1655762"/>
          </a:xfrm>
          <a:ln>
            <a:noFill/>
          </a:ln>
        </p:spPr>
        <p:txBody>
          <a:bodyPr/>
          <a:lstStyle/>
          <a:p>
            <a:pPr algn="l"/>
            <a:r>
              <a:rPr lang="ru-RU" dirty="0" err="1">
                <a:solidFill>
                  <a:srgbClr val="07083D"/>
                </a:solidFill>
                <a:latin typeface="Resist Sans Display Medium" pitchFamily="2" charset="0"/>
              </a:rPr>
              <a:t>Касимова</a:t>
            </a:r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 Карина</a:t>
            </a:r>
            <a:b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</a:br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Айдаров Ренат</a:t>
            </a:r>
            <a:b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</a:br>
            <a:r>
              <a:rPr lang="ru-RU" dirty="0" err="1">
                <a:solidFill>
                  <a:srgbClr val="07083D"/>
                </a:solidFill>
                <a:latin typeface="Resist Sans Display Medium" pitchFamily="2" charset="0"/>
              </a:rPr>
              <a:t>Нигматуллин</a:t>
            </a:r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 Давид</a:t>
            </a:r>
            <a:b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</a:br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Потапова Алина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028054F-7EE7-4B4D-9CC2-27D163F519A9}"/>
              </a:ext>
            </a:extLst>
          </p:cNvPr>
          <p:cNvSpPr txBox="1">
            <a:spLocks/>
          </p:cNvSpPr>
          <p:nvPr/>
        </p:nvSpPr>
        <p:spPr>
          <a:xfrm>
            <a:off x="843620" y="4195459"/>
            <a:ext cx="5014920" cy="1016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7083D"/>
                </a:solidFill>
                <a:latin typeface="Resist Sans Display Medium" pitchFamily="2" charset="0"/>
              </a:rPr>
              <a:t>POLYALARM</a:t>
            </a:r>
            <a:endParaRPr lang="ru-RU" dirty="0">
              <a:solidFill>
                <a:srgbClr val="07083D"/>
              </a:solidFill>
              <a:latin typeface="Resist Sans Display Medium" pitchFamily="2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FAD640E-B96D-3347-9530-CD21C256ECC7}"/>
              </a:ext>
            </a:extLst>
          </p:cNvPr>
          <p:cNvSpPr txBox="1">
            <a:spLocks/>
          </p:cNvSpPr>
          <p:nvPr/>
        </p:nvSpPr>
        <p:spPr>
          <a:xfrm>
            <a:off x="855164" y="3439355"/>
            <a:ext cx="5014920" cy="1016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POLYALARM</a:t>
            </a:r>
            <a:endParaRPr lang="ru-RU" dirty="0">
              <a:ln>
                <a:solidFill>
                  <a:schemeClr val="bg1"/>
                </a:solidFill>
              </a:ln>
              <a:noFill/>
              <a:latin typeface="Resist Sans Display Medium" pitchFamily="2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4E0A3F4-89BB-DF42-995C-59A69CB4723E}"/>
              </a:ext>
            </a:extLst>
          </p:cNvPr>
          <p:cNvSpPr txBox="1">
            <a:spLocks/>
          </p:cNvSpPr>
          <p:nvPr/>
        </p:nvSpPr>
        <p:spPr>
          <a:xfrm>
            <a:off x="843620" y="2683251"/>
            <a:ext cx="5014920" cy="1016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7083D"/>
                </a:solidFill>
                <a:latin typeface="Resist Sans Display Medium" pitchFamily="2" charset="0"/>
              </a:rPr>
              <a:t>POLYALARM</a:t>
            </a:r>
            <a:endParaRPr lang="ru-RU" dirty="0">
              <a:solidFill>
                <a:srgbClr val="07083D"/>
              </a:solidFill>
              <a:latin typeface="Resist Sans Display Medium" pitchFamily="2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C9BF189-7987-6C47-8CA3-D6616AC39906}"/>
              </a:ext>
            </a:extLst>
          </p:cNvPr>
          <p:cNvSpPr txBox="1">
            <a:spLocks/>
          </p:cNvSpPr>
          <p:nvPr/>
        </p:nvSpPr>
        <p:spPr>
          <a:xfrm>
            <a:off x="843620" y="1927147"/>
            <a:ext cx="5014920" cy="1016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POLYALARM</a:t>
            </a:r>
            <a:endParaRPr lang="ru-RU" dirty="0">
              <a:ln>
                <a:solidFill>
                  <a:schemeClr val="bg1"/>
                </a:solidFill>
              </a:ln>
              <a:noFill/>
              <a:latin typeface="Resist Sans Display Medium" pitchFamily="2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A98A40F4-B4C8-6941-B0F7-D1C8F1AD20FE}"/>
              </a:ext>
            </a:extLst>
          </p:cNvPr>
          <p:cNvSpPr txBox="1">
            <a:spLocks/>
          </p:cNvSpPr>
          <p:nvPr/>
        </p:nvSpPr>
        <p:spPr>
          <a:xfrm>
            <a:off x="843620" y="1171043"/>
            <a:ext cx="5014920" cy="1016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7083D"/>
                </a:solidFill>
                <a:latin typeface="Resist Sans Display Medium" pitchFamily="2" charset="0"/>
              </a:rPr>
              <a:t>POLYALARM</a:t>
            </a:r>
            <a:endParaRPr lang="ru-RU" dirty="0">
              <a:solidFill>
                <a:srgbClr val="07083D"/>
              </a:solidFill>
              <a:latin typeface="Resist Sans Display Medium" pitchFamily="2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737CA12-33B3-7C4E-B9B3-C90C3FB0002D}"/>
              </a:ext>
            </a:extLst>
          </p:cNvPr>
          <p:cNvCxnSpPr>
            <a:cxnSpLocks/>
          </p:cNvCxnSpPr>
          <p:nvPr/>
        </p:nvCxnSpPr>
        <p:spPr>
          <a:xfrm>
            <a:off x="11142922" y="6485860"/>
            <a:ext cx="446567" cy="0"/>
          </a:xfrm>
          <a:prstGeom prst="straightConnector1">
            <a:avLst/>
          </a:prstGeom>
          <a:ln>
            <a:solidFill>
              <a:srgbClr val="0708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34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ECC416-61CE-744C-8750-7EAFA0EC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F386108-B766-6D42-BEF4-28025362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514" y="393348"/>
            <a:ext cx="5446971" cy="65933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Дизайн страницы настроек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53E32-ABEA-2244-A475-D80503ECA035}"/>
              </a:ext>
            </a:extLst>
          </p:cNvPr>
          <p:cNvSpPr txBox="1"/>
          <p:nvPr/>
        </p:nvSpPr>
        <p:spPr>
          <a:xfrm>
            <a:off x="11474173" y="6251944"/>
            <a:ext cx="4716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10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36805E-759E-264B-9D6E-C54A3E31F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52" y="1446026"/>
            <a:ext cx="2106542" cy="45613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86D4E0-C7AF-9A40-8D18-118050D4C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021" y="1446025"/>
            <a:ext cx="2106542" cy="45613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E78034-9CD5-1A46-A3D2-549554E21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38" y="1446023"/>
            <a:ext cx="2106543" cy="45613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A45752-8A6A-2744-81CE-A1B812AFF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806" y="1446026"/>
            <a:ext cx="2106542" cy="45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3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C38AA-978B-8D47-B4EC-C91BB2CD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7C9851D-A94B-BE49-A4D2-7A26513D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514" y="393348"/>
            <a:ext cx="5446971" cy="65933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Дизайн страницы будильников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F0B94-5717-9F4C-8F43-0AFA6C147CA1}"/>
              </a:ext>
            </a:extLst>
          </p:cNvPr>
          <p:cNvSpPr txBox="1"/>
          <p:nvPr/>
        </p:nvSpPr>
        <p:spPr>
          <a:xfrm>
            <a:off x="11474173" y="6251944"/>
            <a:ext cx="45717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11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1CBCB7-A40D-EA49-B231-44382578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8" y="1464482"/>
            <a:ext cx="2101633" cy="4550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A6F8D5-07C0-E047-8C40-D71AAC271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23" y="1464482"/>
            <a:ext cx="2101633" cy="45507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CBC20F-62F8-4746-8B29-CED24E436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18" y="1464483"/>
            <a:ext cx="2101633" cy="45507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B78789-5F8B-6648-ADCC-863BABD5C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313" y="1464483"/>
            <a:ext cx="2101634" cy="45507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2885D0-39B5-C740-B960-08E3C6F27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4908" y="1464482"/>
            <a:ext cx="2101634" cy="45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B18A10-7C0D-234B-ADC4-3FE50679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48286A8-9B19-CD4C-A1E1-930F076E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410" y="315964"/>
            <a:ext cx="3373179" cy="65933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Трудозатраты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12AE8-D510-FD4F-9E28-B614547EF4AD}"/>
              </a:ext>
            </a:extLst>
          </p:cNvPr>
          <p:cNvSpPr txBox="1"/>
          <p:nvPr/>
        </p:nvSpPr>
        <p:spPr>
          <a:xfrm>
            <a:off x="11474173" y="6251944"/>
            <a:ext cx="4683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A8966-DA99-8642-8333-DF567A338B45}"/>
              </a:ext>
            </a:extLst>
          </p:cNvPr>
          <p:cNvSpPr txBox="1"/>
          <p:nvPr/>
        </p:nvSpPr>
        <p:spPr>
          <a:xfrm>
            <a:off x="1102242" y="1519536"/>
            <a:ext cx="22753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solidFill>
                  <a:srgbClr val="07083D"/>
                </a:solidFill>
                <a:latin typeface="Resist Sans Display Medium" pitchFamily="2" charset="0"/>
              </a:rPr>
              <a:t>Ожидания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5B950-1EDF-A14F-BEAC-5D720F965081}"/>
              </a:ext>
            </a:extLst>
          </p:cNvPr>
          <p:cNvSpPr txBox="1"/>
          <p:nvPr/>
        </p:nvSpPr>
        <p:spPr>
          <a:xfrm>
            <a:off x="8814392" y="1519996"/>
            <a:ext cx="19103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solidFill>
                  <a:srgbClr val="07083D"/>
                </a:solidFill>
                <a:latin typeface="Resist Sans Display Medium" pitchFamily="2" charset="0"/>
              </a:rPr>
              <a:t>Реальность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706DBC-E62B-C041-87AB-AF9AB3B6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774" y="2623757"/>
            <a:ext cx="6464449" cy="2585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D50BC5-E700-F842-9E59-F67F2171AB1E}"/>
              </a:ext>
            </a:extLst>
          </p:cNvPr>
          <p:cNvSpPr txBox="1"/>
          <p:nvPr/>
        </p:nvSpPr>
        <p:spPr>
          <a:xfrm>
            <a:off x="1406203" y="2069299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337,12 </a:t>
            </a:r>
            <a:r>
              <a:rPr lang="ru-RU" dirty="0">
                <a:solidFill>
                  <a:schemeClr val="bg1"/>
                </a:solidFill>
                <a:latin typeface="Resist Sans Display Medium" pitchFamily="2" charset="0"/>
              </a:rPr>
              <a:t>часов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5A218-2186-C846-B545-7615E194369F}"/>
              </a:ext>
            </a:extLst>
          </p:cNvPr>
          <p:cNvSpPr txBox="1"/>
          <p:nvPr/>
        </p:nvSpPr>
        <p:spPr>
          <a:xfrm>
            <a:off x="9013573" y="2069299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esist Sans Display Medium" pitchFamily="2" charset="0"/>
              </a:rPr>
              <a:t>≈ 312 часов</a:t>
            </a:r>
          </a:p>
        </p:txBody>
      </p:sp>
    </p:spTree>
    <p:extLst>
      <p:ext uri="{BB962C8B-B14F-4D97-AF65-F5344CB8AC3E}">
        <p14:creationId xmlns:p14="http://schemas.microsoft.com/office/powerpoint/2010/main" val="87696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B02EA2-D20B-6349-BE49-C68E48A4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D49FF47-DB0A-154D-BA61-333E51EF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410" y="315964"/>
            <a:ext cx="3373179" cy="65933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Архитектура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17A41-59A0-254F-BF5F-1E85CCA21439}"/>
              </a:ext>
            </a:extLst>
          </p:cNvPr>
          <p:cNvSpPr txBox="1"/>
          <p:nvPr/>
        </p:nvSpPr>
        <p:spPr>
          <a:xfrm>
            <a:off x="11474173" y="6251944"/>
            <a:ext cx="4700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13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64E101-91C9-CA4C-891D-736CF672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50" y="1177014"/>
            <a:ext cx="8334700" cy="48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2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230EE-9E52-564C-920E-728AB824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64F0518-5E3D-ED44-8D62-452ACF89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588" y="347862"/>
            <a:ext cx="3830823" cy="65933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Проектирование БД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F8F15-1DEE-1443-BB42-F9C2104FE6D5}"/>
              </a:ext>
            </a:extLst>
          </p:cNvPr>
          <p:cNvSpPr txBox="1"/>
          <p:nvPr/>
        </p:nvSpPr>
        <p:spPr>
          <a:xfrm>
            <a:off x="11474173" y="6251944"/>
            <a:ext cx="4764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14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B0427A6-3680-1245-96E9-B9755497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779" y="2518367"/>
            <a:ext cx="8278442" cy="190180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C884426-7C08-D346-934D-468779EC9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506" y="4579820"/>
            <a:ext cx="6578346" cy="169537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AA1C8D2-C76C-1943-9E1B-1B3506B1E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331" y="3525559"/>
            <a:ext cx="663315" cy="16357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B01F831-8796-7E48-AEE1-3CE5299EE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330" y="3726821"/>
            <a:ext cx="663315" cy="16357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7BCD3C-8DC1-514D-9DBA-D8205C00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778" y="5303582"/>
            <a:ext cx="663315" cy="163576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934CAE5-881C-9A4F-93F2-BDF9FFD4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777" y="5625814"/>
            <a:ext cx="663315" cy="16357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3AE9B4F-4F7F-1244-9B67-98D26A479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850" y="5301595"/>
            <a:ext cx="663315" cy="16357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E3BD409-3A7F-DC4F-BEBB-ACA226A3D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849" y="5624820"/>
            <a:ext cx="663315" cy="16357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1398F05-AF1F-FF4A-8324-7C18B6597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507" y="2635543"/>
            <a:ext cx="663315" cy="16357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7C5394B-E349-D842-BF37-8E6B052A7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512" y="2958334"/>
            <a:ext cx="663315" cy="16357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53101E2-ABEB-2A4D-A479-A248CA7F5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49" y="1355054"/>
            <a:ext cx="2501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9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230EE-9E52-564C-920E-728AB824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7FB5EC0-9C68-6D44-80EA-86430553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410" y="315964"/>
            <a:ext cx="3373179" cy="65933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План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44212-9035-284A-B5C1-163F007A6F4B}"/>
              </a:ext>
            </a:extLst>
          </p:cNvPr>
          <p:cNvSpPr txBox="1"/>
          <p:nvPr/>
        </p:nvSpPr>
        <p:spPr>
          <a:xfrm>
            <a:off x="11474173" y="6251944"/>
            <a:ext cx="4683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15</a:t>
            </a:r>
          </a:p>
        </p:txBody>
      </p:sp>
      <p:graphicFrame>
        <p:nvGraphicFramePr>
          <p:cNvPr id="2" name="Таблица 5">
            <a:extLst>
              <a:ext uri="{FF2B5EF4-FFF2-40B4-BE49-F238E27FC236}">
                <a16:creationId xmlns:a16="http://schemas.microsoft.com/office/drawing/2014/main" id="{A652D7CF-B936-8741-BEB5-A306C387F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466335"/>
              </p:ext>
            </p:extLst>
          </p:nvPr>
        </p:nvGraphicFramePr>
        <p:xfrm>
          <a:off x="5791499" y="1721542"/>
          <a:ext cx="2920404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404">
                  <a:extLst>
                    <a:ext uri="{9D8B030D-6E8A-4147-A177-3AD203B41FA5}">
                      <a16:colId xmlns:a16="http://schemas.microsoft.com/office/drawing/2014/main" val="2091154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07083D"/>
                          </a:solidFill>
                          <a:latin typeface="Resist Sans Display Medium" pitchFamily="2" charset="0"/>
                        </a:rPr>
                        <a:t>Алина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28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Фронтенд</a:t>
                      </a:r>
                      <a:endParaRPr lang="ru-RU" dirty="0">
                        <a:solidFill>
                          <a:schemeClr val="bg1"/>
                        </a:solidFill>
                        <a:latin typeface="Resist Sans Display Medium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80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Связывание логики с интерфейсом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43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Логика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22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Тестирование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633215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598D7B4-2A4B-B044-A5CD-41FE4BFB2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736506"/>
              </p:ext>
            </p:extLst>
          </p:nvPr>
        </p:nvGraphicFramePr>
        <p:xfrm>
          <a:off x="7346811" y="4180051"/>
          <a:ext cx="292040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406">
                  <a:extLst>
                    <a:ext uri="{9D8B030D-6E8A-4147-A177-3AD203B41FA5}">
                      <a16:colId xmlns:a16="http://schemas.microsoft.com/office/drawing/2014/main" val="2091154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07083D"/>
                          </a:solidFill>
                          <a:latin typeface="Resist Sans Display Medium" pitchFamily="2" charset="0"/>
                        </a:rPr>
                        <a:t>Карина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28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Логика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80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Дизайн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43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База данных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222525"/>
                  </a:ext>
                </a:extLst>
              </a:tr>
            </a:tbl>
          </a:graphicData>
        </a:graphic>
      </p:graphicFrame>
      <p:graphicFrame>
        <p:nvGraphicFramePr>
          <p:cNvPr id="7" name="Таблица 5">
            <a:extLst>
              <a:ext uri="{FF2B5EF4-FFF2-40B4-BE49-F238E27FC236}">
                <a16:creationId xmlns:a16="http://schemas.microsoft.com/office/drawing/2014/main" id="{BA526CF6-8F58-6F43-B93F-773C68BCF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740991"/>
              </p:ext>
            </p:extLst>
          </p:nvPr>
        </p:nvGraphicFramePr>
        <p:xfrm>
          <a:off x="8991749" y="1729674"/>
          <a:ext cx="2920405" cy="1887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405">
                  <a:extLst>
                    <a:ext uri="{9D8B030D-6E8A-4147-A177-3AD203B41FA5}">
                      <a16:colId xmlns:a16="http://schemas.microsoft.com/office/drawing/2014/main" val="2091154650"/>
                    </a:ext>
                  </a:extLst>
                </a:gridCol>
              </a:tblGrid>
              <a:tr h="3733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7083D"/>
                          </a:solidFill>
                          <a:latin typeface="Resist Sans Display Medium" pitchFamily="2" charset="0"/>
                        </a:rPr>
                        <a:t>Ренат и Давид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283797"/>
                  </a:ext>
                </a:extLst>
              </a:tr>
              <a:tr h="378486"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Фронтенд</a:t>
                      </a:r>
                      <a:endParaRPr lang="ru-RU" dirty="0">
                        <a:solidFill>
                          <a:schemeClr val="bg1"/>
                        </a:solidFill>
                        <a:latin typeface="Resist Sans Display Medium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803750"/>
                  </a:ext>
                </a:extLst>
              </a:tr>
              <a:tr h="378486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Документация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437737"/>
                  </a:ext>
                </a:extLst>
              </a:tr>
              <a:tr h="3784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Jira </a:t>
                      </a:r>
                      <a:r>
                        <a:rPr lang="ru-RU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и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GitHub</a:t>
                      </a:r>
                      <a:endParaRPr lang="ru-RU" dirty="0">
                        <a:solidFill>
                          <a:schemeClr val="bg1"/>
                        </a:solidFill>
                        <a:latin typeface="Resist Sans Display Medium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222525"/>
                  </a:ext>
                </a:extLst>
              </a:tr>
              <a:tr h="378486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latin typeface="Resist Sans Display Medium" pitchFamily="2" charset="0"/>
                        </a:rPr>
                        <a:t>Тестирование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695767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CDD2F5-A432-6944-9587-392059CF1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76" y="1876986"/>
            <a:ext cx="4443552" cy="374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22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230EE-9E52-564C-920E-728AB824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F1FC72-9150-D74A-961F-8EBD21BC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410" y="315964"/>
            <a:ext cx="3373179" cy="65933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Тестирование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BF687-A0F0-B54F-8780-FCAC7A9B56AE}"/>
              </a:ext>
            </a:extLst>
          </p:cNvPr>
          <p:cNvSpPr txBox="1"/>
          <p:nvPr/>
        </p:nvSpPr>
        <p:spPr>
          <a:xfrm>
            <a:off x="11474173" y="6251944"/>
            <a:ext cx="4651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199CD4-35D0-954C-AEED-601C4B81A00D}"/>
              </a:ext>
            </a:extLst>
          </p:cNvPr>
          <p:cNvSpPr txBox="1"/>
          <p:nvPr/>
        </p:nvSpPr>
        <p:spPr>
          <a:xfrm>
            <a:off x="1601686" y="2878092"/>
            <a:ext cx="2502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solidFill>
                  <a:srgbClr val="07083D"/>
                </a:solidFill>
                <a:latin typeface="Resist Sans Display Medium" pitchFamily="2" charset="0"/>
              </a:rPr>
              <a:t>Функциональное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D7152-7991-6D47-9DFB-6343638ADA74}"/>
              </a:ext>
            </a:extLst>
          </p:cNvPr>
          <p:cNvSpPr txBox="1"/>
          <p:nvPr/>
        </p:nvSpPr>
        <p:spPr>
          <a:xfrm>
            <a:off x="1587098" y="1439046"/>
            <a:ext cx="1696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00" dirty="0">
                <a:solidFill>
                  <a:srgbClr val="07083D"/>
                </a:solidFill>
                <a:latin typeface="Resist Sans Display Medium" pitchFamily="2" charset="0"/>
              </a:rPr>
              <a:t>Модульное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513E0-0585-8945-92AB-C35F9C644568}"/>
              </a:ext>
            </a:extLst>
          </p:cNvPr>
          <p:cNvSpPr txBox="1"/>
          <p:nvPr/>
        </p:nvSpPr>
        <p:spPr>
          <a:xfrm>
            <a:off x="1587098" y="3308979"/>
            <a:ext cx="31772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Resist Sans Display Medium" pitchFamily="2" charset="0"/>
              </a:rPr>
              <a:t>Верификация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Resist Sans Display Medium" pitchFamily="2" charset="0"/>
              </a:rPr>
              <a:t>Регистрация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Resist Sans Display Medium" pitchFamily="2" charset="0"/>
              </a:rPr>
              <a:t>Настройки данных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Resist Sans Display Medium" pitchFamily="2" charset="0"/>
              </a:rPr>
              <a:t>Добавление/Удаление/Настройка будильника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2D819-4B82-9240-A42A-927D86414BBA}"/>
              </a:ext>
            </a:extLst>
          </p:cNvPr>
          <p:cNvSpPr txBox="1"/>
          <p:nvPr/>
        </p:nvSpPr>
        <p:spPr>
          <a:xfrm>
            <a:off x="1587098" y="1869933"/>
            <a:ext cx="292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Resist Sans Display Medium" pitchFamily="2" charset="0"/>
              </a:rPr>
              <a:t>Методы будильника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Resist Sans Display Medium" pitchFamily="2" charset="0"/>
              </a:rPr>
              <a:t>Локальные уведомления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FA7CD9A-7331-BD45-AC5B-19AB0D88E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83" y="1111087"/>
            <a:ext cx="4635826" cy="46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0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38D830-12BD-724C-8001-DA7C42C6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410" y="315964"/>
            <a:ext cx="3373179" cy="65933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Демонстрация приложения</a:t>
            </a:r>
          </a:p>
        </p:txBody>
      </p:sp>
      <p:pic>
        <p:nvPicPr>
          <p:cNvPr id="13" name="IMG_2612.MOV" descr="IMG_2612.MOV">
            <a:hlinkClick r:id="" action="ppaction://media"/>
            <a:extLst>
              <a:ext uri="{FF2B5EF4-FFF2-40B4-BE49-F238E27FC236}">
                <a16:creationId xmlns:a16="http://schemas.microsoft.com/office/drawing/2014/main" id="{95AE735A-6CAA-5745-A893-FD4872CE11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8821" y="1152144"/>
            <a:ext cx="8514357" cy="56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230EE-9E52-564C-920E-728AB824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B0A306F-B886-7640-A609-7BED3186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“</a:t>
            </a:r>
            <a:r>
              <a:rPr lang="ru-RU" dirty="0">
                <a:solidFill>
                  <a:schemeClr val="bg1"/>
                </a:solidFill>
                <a:latin typeface="Resist Sans Display Medium" pitchFamily="2" charset="0"/>
              </a:rPr>
              <a:t>Спасибо за внимание!</a:t>
            </a:r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” – </a:t>
            </a:r>
            <a:r>
              <a:rPr lang="en-US" dirty="0" err="1">
                <a:solidFill>
                  <a:schemeClr val="bg1"/>
                </a:solidFill>
                <a:latin typeface="Resist Sans Display Medium" pitchFamily="2" charset="0"/>
              </a:rPr>
              <a:t>PolyAlarmTeam</a:t>
            </a:r>
            <a:endParaRPr lang="ru-RU" dirty="0">
              <a:solidFill>
                <a:schemeClr val="bg1"/>
              </a:solidFill>
              <a:latin typeface="Resist Sans Displ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8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E2B122-65B7-1B4D-9F23-CFBA7640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C12A2-35BB-D74C-9C8C-B3F01E36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328" y="331640"/>
            <a:ext cx="2975344" cy="48548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solidFill>
                  <a:srgbClr val="07083D"/>
                </a:solidFill>
                <a:latin typeface="Resist Sans Display Medium" pitchFamily="2" charset="0"/>
              </a:rPr>
              <a:t>Содержание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4DECD-86AC-DE48-A2BA-6DC818FF8E00}"/>
              </a:ext>
            </a:extLst>
          </p:cNvPr>
          <p:cNvSpPr txBox="1"/>
          <p:nvPr/>
        </p:nvSpPr>
        <p:spPr>
          <a:xfrm>
            <a:off x="999829" y="2301616"/>
            <a:ext cx="25955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4.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Методология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E415C-D0D9-F54D-9A5B-3F09F6A1AC65}"/>
              </a:ext>
            </a:extLst>
          </p:cNvPr>
          <p:cNvSpPr txBox="1"/>
          <p:nvPr/>
        </p:nvSpPr>
        <p:spPr>
          <a:xfrm>
            <a:off x="999829" y="3187990"/>
            <a:ext cx="39917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5.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Технологический стек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112F1-4175-4444-93C5-96D5C4BE8EBA}"/>
              </a:ext>
            </a:extLst>
          </p:cNvPr>
          <p:cNvSpPr txBox="1"/>
          <p:nvPr/>
        </p:nvSpPr>
        <p:spPr>
          <a:xfrm>
            <a:off x="999829" y="4000683"/>
            <a:ext cx="44534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6.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Варианты использования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03B3-CC6A-DD43-A136-71C125400404}"/>
              </a:ext>
            </a:extLst>
          </p:cNvPr>
          <p:cNvSpPr txBox="1"/>
          <p:nvPr/>
        </p:nvSpPr>
        <p:spPr>
          <a:xfrm>
            <a:off x="999829" y="1414894"/>
            <a:ext cx="20329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3.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Введение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3BDF8-1015-B349-AF69-579F8F22B0F7}"/>
              </a:ext>
            </a:extLst>
          </p:cNvPr>
          <p:cNvSpPr txBox="1"/>
          <p:nvPr/>
        </p:nvSpPr>
        <p:spPr>
          <a:xfrm>
            <a:off x="7434253" y="3151149"/>
            <a:ext cx="38331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1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4</a:t>
            </a:r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Проектирование БД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BBF2F-8D4D-014F-A80F-3430F58E567D}"/>
              </a:ext>
            </a:extLst>
          </p:cNvPr>
          <p:cNvSpPr txBox="1"/>
          <p:nvPr/>
        </p:nvSpPr>
        <p:spPr>
          <a:xfrm>
            <a:off x="7434253" y="2301616"/>
            <a:ext cx="27574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1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3</a:t>
            </a:r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Архитектура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921CD3-9741-6B48-A089-9D4E32CE8129}"/>
              </a:ext>
            </a:extLst>
          </p:cNvPr>
          <p:cNvSpPr txBox="1"/>
          <p:nvPr/>
        </p:nvSpPr>
        <p:spPr>
          <a:xfrm>
            <a:off x="7434253" y="4813376"/>
            <a:ext cx="28937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1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6</a:t>
            </a:r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Тестирование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A6D7E6-46EC-1746-B15A-5FA492214ED6}"/>
              </a:ext>
            </a:extLst>
          </p:cNvPr>
          <p:cNvSpPr txBox="1"/>
          <p:nvPr/>
        </p:nvSpPr>
        <p:spPr>
          <a:xfrm>
            <a:off x="7434253" y="4000683"/>
            <a:ext cx="28456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1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5</a:t>
            </a:r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План проекта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670E2-7F9A-7343-97CA-4E7663E082B8}"/>
              </a:ext>
            </a:extLst>
          </p:cNvPr>
          <p:cNvSpPr txBox="1"/>
          <p:nvPr/>
        </p:nvSpPr>
        <p:spPr>
          <a:xfrm>
            <a:off x="999829" y="4813376"/>
            <a:ext cx="23695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7.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Требования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D9523-F957-4049-8AEA-B938DCDF6B55}"/>
              </a:ext>
            </a:extLst>
          </p:cNvPr>
          <p:cNvSpPr txBox="1"/>
          <p:nvPr/>
        </p:nvSpPr>
        <p:spPr>
          <a:xfrm>
            <a:off x="7434253" y="1414894"/>
            <a:ext cx="29706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12</a:t>
            </a:r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Трудозатраты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6C91F-F720-3944-9F2F-F8B852062488}"/>
              </a:ext>
            </a:extLst>
          </p:cNvPr>
          <p:cNvSpPr txBox="1"/>
          <p:nvPr/>
        </p:nvSpPr>
        <p:spPr>
          <a:xfrm>
            <a:off x="999828" y="5626069"/>
            <a:ext cx="17107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8.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Дизайн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CD495-7FC6-2A4F-A9FC-37A94B42FA1D}"/>
              </a:ext>
            </a:extLst>
          </p:cNvPr>
          <p:cNvSpPr txBox="1"/>
          <p:nvPr/>
        </p:nvSpPr>
        <p:spPr>
          <a:xfrm>
            <a:off x="11474173" y="6251944"/>
            <a:ext cx="3321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2</a:t>
            </a:r>
            <a:endParaRPr lang="ru-RU" dirty="0">
              <a:ln>
                <a:solidFill>
                  <a:schemeClr val="bg1"/>
                </a:solidFill>
              </a:ln>
              <a:noFill/>
              <a:latin typeface="Resist Sans Display Medium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18C75-4E59-5947-A971-A2C900F5663F}"/>
              </a:ext>
            </a:extLst>
          </p:cNvPr>
          <p:cNvSpPr txBox="1"/>
          <p:nvPr/>
        </p:nvSpPr>
        <p:spPr>
          <a:xfrm>
            <a:off x="7434253" y="5626069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1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7</a:t>
            </a:r>
            <a:r>
              <a:rPr lang="en-US" sz="2500" dirty="0">
                <a:solidFill>
                  <a:schemeClr val="bg1"/>
                </a:solidFill>
                <a:latin typeface="Resist Sans Display Medium" pitchFamily="2" charset="0"/>
              </a:rPr>
              <a:t>. </a:t>
            </a:r>
            <a:r>
              <a:rPr lang="ru-RU" sz="2500" dirty="0">
                <a:solidFill>
                  <a:schemeClr val="bg1"/>
                </a:solidFill>
                <a:latin typeface="Resist Sans Display Medium" pitchFamily="2" charset="0"/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317764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F77E1-DAF7-7C4E-8EE4-491D916FB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35F01A-E0D0-1948-A56F-C3142E7C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565" y="326596"/>
            <a:ext cx="2776870" cy="65933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Введение</a:t>
            </a:r>
          </a:p>
        </p:txBody>
      </p:sp>
      <p:pic>
        <p:nvPicPr>
          <p:cNvPr id="7" name="Рисунок 6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201B01F1-80D4-1F4B-9DDE-2E024076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373" y="1811625"/>
            <a:ext cx="4663251" cy="3136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1DA80-3870-2449-B609-FF748D03A0B7}"/>
              </a:ext>
            </a:extLst>
          </p:cNvPr>
          <p:cNvSpPr txBox="1"/>
          <p:nvPr/>
        </p:nvSpPr>
        <p:spPr>
          <a:xfrm>
            <a:off x="11474173" y="6251944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5BE64-3D96-6645-AA12-A128B3620484}"/>
              </a:ext>
            </a:extLst>
          </p:cNvPr>
          <p:cNvSpPr txBox="1"/>
          <p:nvPr/>
        </p:nvSpPr>
        <p:spPr>
          <a:xfrm>
            <a:off x="3150780" y="5547437"/>
            <a:ext cx="589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Спящий Ренат, который стал источником вдохновения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CA0AB71-C5AB-BC49-9CF2-BDEF0B31E699}"/>
              </a:ext>
            </a:extLst>
          </p:cNvPr>
          <p:cNvCxnSpPr/>
          <p:nvPr/>
        </p:nvCxnSpPr>
        <p:spPr>
          <a:xfrm flipV="1">
            <a:off x="6095998" y="5136939"/>
            <a:ext cx="0" cy="417533"/>
          </a:xfrm>
          <a:prstGeom prst="straightConnector1">
            <a:avLst/>
          </a:prstGeom>
          <a:ln>
            <a:solidFill>
              <a:srgbClr val="0708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9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500E8-0018-754B-8EE2-2B2E9EED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829753-BF8E-3C4E-950A-2C831E67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410" y="315964"/>
            <a:ext cx="3373179" cy="65933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Методология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ADCF7C-011C-0B46-A20E-E92286D4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3" y="1905000"/>
            <a:ext cx="60960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820E9-2590-1547-8A6B-BFC86F51D5C3}"/>
              </a:ext>
            </a:extLst>
          </p:cNvPr>
          <p:cNvSpPr txBox="1"/>
          <p:nvPr/>
        </p:nvSpPr>
        <p:spPr>
          <a:xfrm>
            <a:off x="2976147" y="495300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Scrum</a:t>
            </a:r>
            <a:endParaRPr lang="ru-RU" dirty="0">
              <a:solidFill>
                <a:schemeClr val="bg1"/>
              </a:solidFill>
              <a:latin typeface="Resist Sans Display Medium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2E4F1D-53D1-0448-8584-52593D4B7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971" y="1235510"/>
            <a:ext cx="3717490" cy="3717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24F971-24DA-8D4F-B137-DCEDE37C7B87}"/>
              </a:ext>
            </a:extLst>
          </p:cNvPr>
          <p:cNvSpPr txBox="1"/>
          <p:nvPr/>
        </p:nvSpPr>
        <p:spPr>
          <a:xfrm>
            <a:off x="8857844" y="495626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Kanban</a:t>
            </a:r>
            <a:endParaRPr lang="ru-RU" dirty="0">
              <a:solidFill>
                <a:schemeClr val="bg1"/>
              </a:solidFill>
              <a:latin typeface="Resist Sans Display Medium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BD079-1384-BC46-8CBF-E74139054B1D}"/>
              </a:ext>
            </a:extLst>
          </p:cNvPr>
          <p:cNvSpPr txBox="1"/>
          <p:nvPr/>
        </p:nvSpPr>
        <p:spPr>
          <a:xfrm>
            <a:off x="11474173" y="6251944"/>
            <a:ext cx="3401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4</a:t>
            </a:r>
            <a:endParaRPr lang="ru-RU" dirty="0">
              <a:ln>
                <a:solidFill>
                  <a:schemeClr val="bg1"/>
                </a:solidFill>
              </a:ln>
              <a:noFill/>
              <a:latin typeface="Resist Sans Displ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9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72D9AF-12D1-E243-9FEA-7F0619C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0829187-03C6-0944-8892-AE42A725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054" y="294699"/>
            <a:ext cx="5159892" cy="65933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Технологический стек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1A186-6CD1-F048-BA70-F4622C485EDF}"/>
              </a:ext>
            </a:extLst>
          </p:cNvPr>
          <p:cNvSpPr txBox="1"/>
          <p:nvPr/>
        </p:nvSpPr>
        <p:spPr>
          <a:xfrm>
            <a:off x="11474173" y="6251944"/>
            <a:ext cx="3321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5</a:t>
            </a:r>
            <a:endParaRPr lang="ru-RU" dirty="0">
              <a:ln>
                <a:solidFill>
                  <a:schemeClr val="bg1"/>
                </a:solidFill>
              </a:ln>
              <a:noFill/>
              <a:latin typeface="Resist Sans Display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0F5E3-FD65-2843-979E-5D58090F90C0}"/>
              </a:ext>
            </a:extLst>
          </p:cNvPr>
          <p:cNvSpPr txBox="1"/>
          <p:nvPr/>
        </p:nvSpPr>
        <p:spPr>
          <a:xfrm>
            <a:off x="464713" y="993569"/>
            <a:ext cx="51598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Среда разработки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esist Sans Display Medium" pitchFamily="2" charset="0"/>
              </a:rPr>
              <a:t>Xcode</a:t>
            </a:r>
            <a:endParaRPr lang="en-US" dirty="0">
              <a:solidFill>
                <a:schemeClr val="bg1"/>
              </a:solidFill>
              <a:latin typeface="Resist Sans Display Medium" pitchFamily="2" charset="0"/>
            </a:endParaRPr>
          </a:p>
          <a:p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Язык программирования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Swift</a:t>
            </a:r>
          </a:p>
          <a:p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Фреймворки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esist Sans Display Medium" pitchFamily="2" charset="0"/>
              </a:rPr>
              <a:t>SwiftUI</a:t>
            </a:r>
            <a:endParaRPr lang="en-US" dirty="0">
              <a:solidFill>
                <a:schemeClr val="bg1"/>
              </a:solidFill>
              <a:latin typeface="Resist Sans Display Medium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Combine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Foundation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esist Sans Display Medium" pitchFamily="2" charset="0"/>
              </a:rPr>
              <a:t>AVFoundation</a:t>
            </a:r>
            <a:endParaRPr lang="en-US" dirty="0">
              <a:solidFill>
                <a:schemeClr val="bg1"/>
              </a:solidFill>
              <a:latin typeface="Resist Sans Display Medium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esist Sans Display Medium" pitchFamily="2" charset="0"/>
              </a:rPr>
              <a:t>SwiftSoup</a:t>
            </a:r>
            <a:endParaRPr lang="ru-RU" dirty="0">
              <a:solidFill>
                <a:schemeClr val="bg1"/>
              </a:solidFill>
              <a:latin typeface="Resist Sans Display Medium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esist Sans Display Medium" pitchFamily="2" charset="0"/>
              </a:rPr>
              <a:t>UserNotifications</a:t>
            </a:r>
            <a:endParaRPr lang="en-US" dirty="0">
              <a:solidFill>
                <a:schemeClr val="bg1"/>
              </a:solidFill>
              <a:latin typeface="Resist Sans Display Medium" pitchFamily="2" charset="0"/>
            </a:endParaRPr>
          </a:p>
          <a:p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Разработка интерфейсов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Figma</a:t>
            </a:r>
          </a:p>
          <a:p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Управление базой данных</a:t>
            </a:r>
            <a:r>
              <a:rPr lang="en-US" dirty="0">
                <a:solidFill>
                  <a:srgbClr val="07083D"/>
                </a:solidFill>
                <a:latin typeface="Resist Sans Display Medium" pitchFamily="2" charset="0"/>
              </a:rPr>
              <a:t> </a:t>
            </a:r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и аутентификации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Firebase</a:t>
            </a:r>
            <a:endParaRPr lang="ru-RU" dirty="0">
              <a:solidFill>
                <a:schemeClr val="bg1"/>
              </a:solidFill>
              <a:latin typeface="Resist Sans Display Medium" pitchFamily="2" charset="0"/>
            </a:endParaRPr>
          </a:p>
          <a:p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Отслеживание задач по спринтам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Jira</a:t>
            </a:r>
            <a:endParaRPr lang="ru-RU" dirty="0">
              <a:solidFill>
                <a:schemeClr val="bg1"/>
              </a:solidFill>
              <a:latin typeface="Resist Sans Display Medium" pitchFamily="2" charset="0"/>
            </a:endParaRPr>
          </a:p>
          <a:p>
            <a:r>
              <a:rPr lang="ru-RU" dirty="0">
                <a:solidFill>
                  <a:srgbClr val="07083D"/>
                </a:solidFill>
                <a:latin typeface="Resist Sans Display Medium" pitchFamily="2" charset="0"/>
              </a:rPr>
              <a:t>Отслеживание версий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sist Sans Display Medium" pitchFamily="2" charset="0"/>
              </a:rPr>
              <a:t>GitHub</a:t>
            </a:r>
            <a:endParaRPr lang="ru-RU" dirty="0">
              <a:solidFill>
                <a:schemeClr val="bg1"/>
              </a:solidFill>
              <a:latin typeface="Resist Sans Display Medium" pitchFamily="2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FB93A60-5AD4-DF44-9E0E-C5782907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91" y="1297967"/>
            <a:ext cx="1967319" cy="19673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C9B78B9-B6E1-1D45-AF9B-D4A80FF1C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884" y="787875"/>
            <a:ext cx="2947211" cy="29472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D04F88F-7906-C349-8E9C-82C8A9E4F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769" y="1277822"/>
            <a:ext cx="1967319" cy="196731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598C53E-BEF5-D442-9B15-FD144B241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832" y="3657697"/>
            <a:ext cx="1843201" cy="184320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49C66CB-D17E-F242-9ED1-E7680A1C0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705" y="3412669"/>
            <a:ext cx="2333256" cy="23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5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7D5D26-CB39-7244-BB05-06CCD2D9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882D1E2-2EB1-7041-9C4F-AB344D42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22" y="284066"/>
            <a:ext cx="5957555" cy="65933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Варианты использования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49A7-ED6D-8547-9220-57906C21AC8F}"/>
              </a:ext>
            </a:extLst>
          </p:cNvPr>
          <p:cNvSpPr txBox="1"/>
          <p:nvPr/>
        </p:nvSpPr>
        <p:spPr>
          <a:xfrm>
            <a:off x="11474173" y="625194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6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67F0C1-8A43-C747-84C9-447505FC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966" y="943396"/>
            <a:ext cx="4205279" cy="5797646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F7B8FE2-5BB3-6141-8456-95C8FC9DF18A}"/>
              </a:ext>
            </a:extLst>
          </p:cNvPr>
          <p:cNvCxnSpPr/>
          <p:nvPr/>
        </p:nvCxnSpPr>
        <p:spPr>
          <a:xfrm flipV="1">
            <a:off x="6683022" y="5153378"/>
            <a:ext cx="158045" cy="19755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8F07DB7-407E-964B-BBCA-C46F58CF13CF}"/>
              </a:ext>
            </a:extLst>
          </p:cNvPr>
          <p:cNvCxnSpPr>
            <a:cxnSpLocks/>
          </p:cNvCxnSpPr>
          <p:nvPr/>
        </p:nvCxnSpPr>
        <p:spPr>
          <a:xfrm flipV="1">
            <a:off x="6762044" y="5429956"/>
            <a:ext cx="124178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21F5E5A-3A6C-5C4F-9C4D-EC8FA7B379BC}"/>
              </a:ext>
            </a:extLst>
          </p:cNvPr>
          <p:cNvCxnSpPr>
            <a:cxnSpLocks/>
          </p:cNvCxnSpPr>
          <p:nvPr/>
        </p:nvCxnSpPr>
        <p:spPr>
          <a:xfrm>
            <a:off x="6683022" y="5497689"/>
            <a:ext cx="141111" cy="17497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DB614C1-1D5E-0D49-B24C-380538A12349}"/>
              </a:ext>
            </a:extLst>
          </p:cNvPr>
          <p:cNvCxnSpPr>
            <a:cxnSpLocks/>
          </p:cNvCxnSpPr>
          <p:nvPr/>
        </p:nvCxnSpPr>
        <p:spPr>
          <a:xfrm flipV="1">
            <a:off x="7300127" y="5153379"/>
            <a:ext cx="218273" cy="1975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5631288-CF18-D841-92BB-B442E0E73FCD}"/>
              </a:ext>
            </a:extLst>
          </p:cNvPr>
          <p:cNvCxnSpPr>
            <a:cxnSpLocks/>
          </p:cNvCxnSpPr>
          <p:nvPr/>
        </p:nvCxnSpPr>
        <p:spPr>
          <a:xfrm>
            <a:off x="7345282" y="5429956"/>
            <a:ext cx="13571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326BBEC-FC1F-114F-A351-00E15A477B4F}"/>
              </a:ext>
            </a:extLst>
          </p:cNvPr>
          <p:cNvCxnSpPr>
            <a:cxnSpLocks/>
          </p:cNvCxnSpPr>
          <p:nvPr/>
        </p:nvCxnSpPr>
        <p:spPr>
          <a:xfrm>
            <a:off x="7300127" y="5497689"/>
            <a:ext cx="218273" cy="17497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4832AA-1EC2-A549-8B29-848A04BF9A6B}"/>
              </a:ext>
            </a:extLst>
          </p:cNvPr>
          <p:cNvSpPr txBox="1"/>
          <p:nvPr/>
        </p:nvSpPr>
        <p:spPr>
          <a:xfrm>
            <a:off x="6411281" y="5148291"/>
            <a:ext cx="43954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&lt;&lt;include&gt;&gt;</a:t>
            </a:r>
            <a:endParaRPr lang="ru-RU" sz="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E2E43-C620-AA46-AB72-F63A558AC6FA}"/>
              </a:ext>
            </a:extLst>
          </p:cNvPr>
          <p:cNvSpPr txBox="1"/>
          <p:nvPr/>
        </p:nvSpPr>
        <p:spPr>
          <a:xfrm>
            <a:off x="6384589" y="5518779"/>
            <a:ext cx="43954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&lt;&lt;include&gt;&gt;</a:t>
            </a:r>
            <a:endParaRPr lang="ru-RU" sz="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20D13-E0BB-3D45-9D84-B7C3CFA00BE1}"/>
              </a:ext>
            </a:extLst>
          </p:cNvPr>
          <p:cNvSpPr txBox="1"/>
          <p:nvPr/>
        </p:nvSpPr>
        <p:spPr>
          <a:xfrm>
            <a:off x="6587075" y="5286846"/>
            <a:ext cx="43954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&lt;&lt;include&gt;&gt;</a:t>
            </a:r>
            <a:endParaRPr lang="ru-RU" sz="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53B114-B588-4141-A904-50782435ADD0}"/>
              </a:ext>
            </a:extLst>
          </p:cNvPr>
          <p:cNvSpPr txBox="1"/>
          <p:nvPr/>
        </p:nvSpPr>
        <p:spPr>
          <a:xfrm>
            <a:off x="7048991" y="5175211"/>
            <a:ext cx="43954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&lt;&lt;include&gt;&gt;</a:t>
            </a:r>
            <a:endParaRPr lang="ru-RU" sz="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C65D7B-7EED-E74D-8965-E04B27D61268}"/>
              </a:ext>
            </a:extLst>
          </p:cNvPr>
          <p:cNvSpPr txBox="1"/>
          <p:nvPr/>
        </p:nvSpPr>
        <p:spPr>
          <a:xfrm>
            <a:off x="7193296" y="5310634"/>
            <a:ext cx="43954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&lt;&lt;include&gt;&gt;</a:t>
            </a:r>
            <a:endParaRPr lang="ru-RU" sz="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9B2741-8E56-7C4C-92A5-B70CA5C6A530}"/>
              </a:ext>
            </a:extLst>
          </p:cNvPr>
          <p:cNvSpPr txBox="1"/>
          <p:nvPr/>
        </p:nvSpPr>
        <p:spPr>
          <a:xfrm>
            <a:off x="7050810" y="5508234"/>
            <a:ext cx="43954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&lt;&lt;include&gt;&gt;</a:t>
            </a:r>
            <a:endParaRPr lang="ru-RU" sz="400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5BEC77D2-FD74-EA4C-A3C6-278E9D4C7ACB}"/>
              </a:ext>
            </a:extLst>
          </p:cNvPr>
          <p:cNvCxnSpPr>
            <a:cxnSpLocks/>
          </p:cNvCxnSpPr>
          <p:nvPr/>
        </p:nvCxnSpPr>
        <p:spPr>
          <a:xfrm>
            <a:off x="4434840" y="2331720"/>
            <a:ext cx="600298" cy="43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17FB0A62-FB4E-4240-8011-C3505F644C45}"/>
              </a:ext>
            </a:extLst>
          </p:cNvPr>
          <p:cNvCxnSpPr>
            <a:cxnSpLocks/>
          </p:cNvCxnSpPr>
          <p:nvPr/>
        </p:nvCxnSpPr>
        <p:spPr>
          <a:xfrm>
            <a:off x="4434840" y="3040083"/>
            <a:ext cx="5943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B1482E80-8EDF-9A4C-BE85-10E75622E121}"/>
              </a:ext>
            </a:extLst>
          </p:cNvPr>
          <p:cNvCxnSpPr/>
          <p:nvPr/>
        </p:nvCxnSpPr>
        <p:spPr>
          <a:xfrm>
            <a:off x="4434840" y="3046021"/>
            <a:ext cx="600298" cy="12765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768E163-86DD-034A-876A-9E417C16681C}"/>
              </a:ext>
            </a:extLst>
          </p:cNvPr>
          <p:cNvCxnSpPr/>
          <p:nvPr/>
        </p:nvCxnSpPr>
        <p:spPr>
          <a:xfrm>
            <a:off x="4434840" y="3040083"/>
            <a:ext cx="594360" cy="2400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26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ABEB8A-118D-1E44-8BDF-C0357AAE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DFC6C-8CCD-114A-9154-012BE8CA48F5}"/>
              </a:ext>
            </a:extLst>
          </p:cNvPr>
          <p:cNvSpPr txBox="1"/>
          <p:nvPr/>
        </p:nvSpPr>
        <p:spPr>
          <a:xfrm>
            <a:off x="11474173" y="6251944"/>
            <a:ext cx="3353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7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FE34090-B477-0A42-9AAB-3AC0B11D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410" y="315964"/>
            <a:ext cx="3373179" cy="65933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Требования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E7E0-D77D-C347-9EDE-B46DAB930A0D}"/>
              </a:ext>
            </a:extLst>
          </p:cNvPr>
          <p:cNvSpPr txBox="1"/>
          <p:nvPr/>
        </p:nvSpPr>
        <p:spPr>
          <a:xfrm>
            <a:off x="1013636" y="1291258"/>
            <a:ext cx="101647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esist Sans Display Medium" pitchFamily="2" charset="0"/>
              </a:rPr>
              <a:t>Возможность авторизации</a:t>
            </a:r>
          </a:p>
          <a:p>
            <a:pPr marL="342900" indent="-342900" algn="ctr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esist Sans Display Medium" pitchFamily="2" charset="0"/>
              </a:rPr>
              <a:t>Возможность регистрации</a:t>
            </a:r>
          </a:p>
          <a:p>
            <a:pPr marL="342900" indent="-342900" algn="ctr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esist Sans Display Medium" pitchFamily="2" charset="0"/>
              </a:rPr>
              <a:t>Возможность отправки уведомлений(будильников)</a:t>
            </a:r>
          </a:p>
          <a:p>
            <a:pPr marL="342900" indent="-342900" algn="ctr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esist Sans Display Medium" pitchFamily="2" charset="0"/>
              </a:rPr>
              <a:t>Возможность настройки будильников</a:t>
            </a:r>
          </a:p>
          <a:p>
            <a:pPr marL="342900" indent="-342900" algn="ctr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esist Sans Display Medium" pitchFamily="2" charset="0"/>
              </a:rPr>
              <a:t>Возможность добавления будильников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B48A33-40F9-B048-9CF8-2BF4BC6A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2" y="3761669"/>
            <a:ext cx="2663535" cy="213523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CDE2875-A757-C34B-9CA6-7BEC8963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463" y="3761669"/>
            <a:ext cx="2663535" cy="21352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10AB02-3905-A14E-BB2D-8893ED728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20" y="3761669"/>
            <a:ext cx="2663535" cy="213523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7AFE48-C720-A74D-B6BB-82286BC5D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77" y="3761668"/>
            <a:ext cx="2663535" cy="21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7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03D138-CA0E-1A40-8188-8FA14D59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6A7B6E-33CC-1042-99DF-07A23750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514" y="393348"/>
            <a:ext cx="5446971" cy="65933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Дизайн аутентификации, регистрации, лого</a:t>
            </a:r>
            <a:r>
              <a:rPr lang="en-US" sz="3600" dirty="0">
                <a:solidFill>
                  <a:srgbClr val="07083D"/>
                </a:solidFill>
                <a:latin typeface="Resist Sans Display Medium" pitchFamily="2" charset="0"/>
              </a:rPr>
              <a:t> </a:t>
            </a:r>
            <a:endParaRPr lang="ru-RU" sz="3600" dirty="0">
              <a:solidFill>
                <a:srgbClr val="07083D"/>
              </a:solidFill>
              <a:latin typeface="Resist Sans Display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E61BC-239B-4A4C-8818-92DC450A7D7F}"/>
              </a:ext>
            </a:extLst>
          </p:cNvPr>
          <p:cNvSpPr txBox="1"/>
          <p:nvPr/>
        </p:nvSpPr>
        <p:spPr>
          <a:xfrm>
            <a:off x="11474173" y="6251944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C4CA2-2C96-5C44-AF2B-7E43640C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58" y="1446024"/>
            <a:ext cx="2121274" cy="45932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A52E63-FC80-EF41-A815-7F47C8C2B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25" y="1446023"/>
            <a:ext cx="2121274" cy="45932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6264D5-3CA2-0D4E-9AA7-0DBC7F199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492" y="1446023"/>
            <a:ext cx="2121275" cy="45932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12831E-8BB0-3142-9D8E-EF2CCA11B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995" y="2795476"/>
            <a:ext cx="1267047" cy="126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7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20FA5F-7CB7-7E4E-9147-E9328CC4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FD956F0-6D82-1643-AEE8-82FF0AB7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514" y="393348"/>
            <a:ext cx="5446971" cy="65933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07083D"/>
                </a:solidFill>
                <a:latin typeface="Resist Sans Display Medium" pitchFamily="2" charset="0"/>
              </a:rPr>
              <a:t>Дизайн страницы пользователя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D6A58-1BB8-7D4D-8368-74E2075A7347}"/>
              </a:ext>
            </a:extLst>
          </p:cNvPr>
          <p:cNvSpPr txBox="1"/>
          <p:nvPr/>
        </p:nvSpPr>
        <p:spPr>
          <a:xfrm>
            <a:off x="11474173" y="625194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ln>
                  <a:solidFill>
                    <a:schemeClr val="bg1"/>
                  </a:solidFill>
                </a:ln>
                <a:noFill/>
                <a:latin typeface="Resist Sans Display Medium" pitchFamily="2" charset="0"/>
              </a:rPr>
              <a:t>9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0543B3-39B7-5242-8E0F-B2B27EB5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59" y="1355706"/>
            <a:ext cx="2233932" cy="48372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73D7F3-B0B9-C843-BCFB-57564388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034" y="1355706"/>
            <a:ext cx="2233932" cy="48372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3917F0-CBBE-854C-91F8-E47D2F5A2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385" y="1355706"/>
            <a:ext cx="2233932" cy="483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861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238</Words>
  <Application>Microsoft Macintosh PowerPoint</Application>
  <PresentationFormat>Широкоэкранный</PresentationFormat>
  <Paragraphs>110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Resist Sans Display Medium</vt:lpstr>
      <vt:lpstr>Тема Office</vt:lpstr>
      <vt:lpstr>POLYALARM</vt:lpstr>
      <vt:lpstr>Содержание</vt:lpstr>
      <vt:lpstr>Введение</vt:lpstr>
      <vt:lpstr>Методология</vt:lpstr>
      <vt:lpstr>Технологический стек</vt:lpstr>
      <vt:lpstr>Варианты использования</vt:lpstr>
      <vt:lpstr>Требования</vt:lpstr>
      <vt:lpstr>Дизайн аутентификации, регистрации, лого </vt:lpstr>
      <vt:lpstr>Дизайн страницы пользователя</vt:lpstr>
      <vt:lpstr>Дизайн страницы настроек</vt:lpstr>
      <vt:lpstr>Дизайн страницы будильников</vt:lpstr>
      <vt:lpstr>Трудозатраты</vt:lpstr>
      <vt:lpstr>Архитектура</vt:lpstr>
      <vt:lpstr>Проектирование БД</vt:lpstr>
      <vt:lpstr>План проекта</vt:lpstr>
      <vt:lpstr>Тестирование</vt:lpstr>
      <vt:lpstr>Демонстрация приложения</vt:lpstr>
      <vt:lpstr>“Спасибо за внимание!” – PolyAlarmTeam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POLYALARM</dc:title>
  <dc:creator>Касимова Карина Махмудовна</dc:creator>
  <cp:lastModifiedBy>Касимова Карина Махмудовна</cp:lastModifiedBy>
  <cp:revision>43</cp:revision>
  <dcterms:created xsi:type="dcterms:W3CDTF">2021-05-10T19:08:30Z</dcterms:created>
  <dcterms:modified xsi:type="dcterms:W3CDTF">2021-05-11T12:11:26Z</dcterms:modified>
</cp:coreProperties>
</file>